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57" r:id="rId2"/>
  </p:sldMasterIdLst>
  <p:notesMasterIdLst>
    <p:notesMasterId r:id="rId16"/>
  </p:notesMasterIdLst>
  <p:handoutMasterIdLst>
    <p:handoutMasterId r:id="rId17"/>
  </p:handoutMasterIdLst>
  <p:sldIdLst>
    <p:sldId id="263" r:id="rId3"/>
    <p:sldId id="273" r:id="rId4"/>
    <p:sldId id="276" r:id="rId5"/>
    <p:sldId id="277" r:id="rId6"/>
    <p:sldId id="278" r:id="rId7"/>
    <p:sldId id="279" r:id="rId8"/>
    <p:sldId id="281" r:id="rId9"/>
    <p:sldId id="282" r:id="rId10"/>
    <p:sldId id="283" r:id="rId11"/>
    <p:sldId id="266" r:id="rId12"/>
    <p:sldId id="280" r:id="rId13"/>
    <p:sldId id="269" r:id="rId14"/>
    <p:sldId id="272" r:id="rId15"/>
  </p:sldIdLst>
  <p:sldSz cx="12192000" cy="6858000"/>
  <p:notesSz cx="6858000" cy="9144000"/>
  <p:defaultTextStyle>
    <a:defPPr>
      <a:defRPr lang="en-US"/>
    </a:defPPr>
    <a:lvl1pPr marL="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63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45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27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09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020"/>
    <p:restoredTop sz="95033" autoAdjust="0"/>
  </p:normalViewPr>
  <p:slideViewPr>
    <p:cSldViewPr snapToGrid="0" snapToObjects="1">
      <p:cViewPr varScale="1">
        <p:scale>
          <a:sx n="164" d="100"/>
          <a:sy n="164" d="100"/>
        </p:scale>
        <p:origin x="468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55" d="100"/>
          <a:sy n="155" d="100"/>
        </p:scale>
        <p:origin x="5984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2425C8D-C5AF-9F4F-9E24-5C2DC727537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21E46C-AA4E-214A-A45C-A09C6AE0B0E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7442EA-0DF9-924B-8435-17D563E57ACA}" type="datetimeFigureOut">
              <a:rPr lang="en-US" smtClean="0"/>
              <a:t>5/28/2024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AAFBB1-2BB3-DA46-A158-0722D5A3105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7D7EA5-B09A-264C-ABF4-E27232AD2E1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6321C2-EC5F-E04A-AFC0-A1F418A559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3814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C955B6-3D2D-2944-B7F4-FE074C92CB41}" type="datetimeFigureOut">
              <a:rPr lang="en-US" smtClean="0"/>
              <a:t>5/28/2024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46ACD0-BE8A-3D4B-8E89-B0E6ACFF5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2732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82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63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45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727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909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46ACD0-BE8A-3D4B-8E89-B0E6ACFF594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6037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46ACD0-BE8A-3D4B-8E89-B0E6ACFF594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6550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46ACD0-BE8A-3D4B-8E89-B0E6ACFF594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2811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E976E31-1EA1-274A-A1AD-5915E61D3EEC}"/>
              </a:ext>
            </a:extLst>
          </p:cNvPr>
          <p:cNvSpPr/>
          <p:nvPr userDrawn="1"/>
        </p:nvSpPr>
        <p:spPr>
          <a:xfrm>
            <a:off x="10010233" y="0"/>
            <a:ext cx="2183587" cy="6858000"/>
          </a:xfrm>
          <a:prstGeom prst="rect">
            <a:avLst/>
          </a:prstGeom>
          <a:solidFill>
            <a:srgbClr val="FFD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9CA656E-0DCD-5F48-9EC0-BAE780F961F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561252" y="365659"/>
            <a:ext cx="1246175" cy="147838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DB5438A-26C2-D043-A6BF-720C268A44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t="2897" b="6337"/>
          <a:stretch/>
        </p:blipFill>
        <p:spPr>
          <a:xfrm>
            <a:off x="1714501" y="0"/>
            <a:ext cx="69926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9605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32576F-52A6-6A44-9770-E1FD988B3D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9FF5B4-B83A-E144-BAE0-E7544E1E69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AFC242-86EB-0B4D-9A9C-047E4CC29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0960B-9B8C-714C-BBC0-2546AD7FAB00}" type="datetimeFigureOut">
              <a:rPr lang="en-US" smtClean="0"/>
              <a:t>5/28/2024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2D9D39-A957-AF48-A681-2A17A3D30A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93B4E-0B0C-0345-98D9-4B24C5F0D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E8C27-AD96-DB49-8F98-2B741DE97C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901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CD77F-2D1E-D34E-82F2-2DF7A7684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21B118-8329-2547-A701-0D75FF1832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F1D7A6-8B3A-724A-A503-F2835F9DD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0960B-9B8C-714C-BBC0-2546AD7FAB00}" type="datetimeFigureOut">
              <a:rPr lang="en-US" smtClean="0"/>
              <a:t>5/28/2024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3B243E-EEA7-174A-B059-5F806489D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FDD662-1A8F-E248-AB28-EAFB7DA3D6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E8C27-AD96-DB49-8F98-2B741DE97C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880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FFFD2-2617-A74F-9D83-C4D004954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2C1616-2DE5-8048-90DC-A0C829DFE4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971343-B6E8-BD43-BE2C-22A4061CCD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B5024D-C582-334B-94AD-90E1339D20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0960B-9B8C-714C-BBC0-2546AD7FAB00}" type="datetimeFigureOut">
              <a:rPr lang="en-US" smtClean="0"/>
              <a:t>5/28/2024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CD3B62-B8F9-4843-BD99-C72455EE4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B6F2EE-CF6F-4345-A039-1B40F6348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E8C27-AD96-DB49-8F98-2B741DE97C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8023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3340F2-8632-B244-858D-B5A7AF9A6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C2D3F6-BB18-F14E-8D35-FD649E1188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C798A8-CAFE-424D-B0A5-C3DC3F074F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6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8559B9-5FB8-D04E-A852-693D627F4A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E3C5EF-AA28-8640-800F-F17F871ADB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6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9E43BD-555B-0149-94B5-2CC0FC0C1E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0960B-9B8C-714C-BBC0-2546AD7FAB00}" type="datetimeFigureOut">
              <a:rPr lang="en-US" smtClean="0"/>
              <a:t>5/28/2024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D9454A0-E619-424A-BEA9-5C1C998798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BD3496-97C5-B448-AF5C-D00B11C7F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E8C27-AD96-DB49-8F98-2B741DE97C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11466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5765B-D070-854F-9477-DBF48AF4CD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A9D1A6-626E-5E45-9CD6-50DB8C8814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0960B-9B8C-714C-BBC0-2546AD7FAB00}" type="datetimeFigureOut">
              <a:rPr lang="en-US" smtClean="0"/>
              <a:t>5/28/2024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38D2A2-5CAA-F343-A52F-AEB7B0D602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461A9A-389E-BB43-B950-27ECB22D0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E8C27-AD96-DB49-8F98-2B741DE97C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7412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14C4AEA-4CDB-0445-BD1F-DCC399E45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0960B-9B8C-714C-BBC0-2546AD7FAB00}" type="datetimeFigureOut">
              <a:rPr lang="en-US" smtClean="0"/>
              <a:t>5/28/2024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D1DDEF3-FDA5-1E41-902C-3526329ABB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55A0A2-E1F0-E04B-B731-0A2CC7A5A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E8C27-AD96-DB49-8F98-2B741DE97C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6273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F89322-9A51-CF47-9BCE-8A27422807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07212E-11F3-7146-8330-7492C05E11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C7CE0A-6B60-3742-93AD-23A209CBBF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A14E38-BB51-F54A-9AD2-6AAFF8A8D1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0960B-9B8C-714C-BBC0-2546AD7FAB00}" type="datetimeFigureOut">
              <a:rPr lang="en-US" smtClean="0"/>
              <a:t>5/28/2024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1B5788-2A39-084B-90DD-A819257FB5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9CEF53-4D31-8242-83DE-62BD51DF32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E8C27-AD96-DB49-8F98-2B741DE97C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7710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A7907-E5FB-184A-8D4C-E7F0363B7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F59D33F-34E1-2B4C-92CA-04B6FBAF0A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626CAB-22B4-C148-B72D-D92D3A07F5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593C9D-DD6D-364A-8DD3-53A1DB01D5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0960B-9B8C-714C-BBC0-2546AD7FAB00}" type="datetimeFigureOut">
              <a:rPr lang="en-US" smtClean="0"/>
              <a:t>5/28/2024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97C8B4-E587-0847-9656-D1322F6298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F481EB-E9D2-004D-90CA-CAB413ABA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E8C27-AD96-DB49-8F98-2B741DE97C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2333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093C4-06D5-D846-9EC4-5C6DBC48A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58AC8C-69E6-1F44-A7E6-E36E3B5B1F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9DAAA2-1001-A447-B169-6BC6A3A9B9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0960B-9B8C-714C-BBC0-2546AD7FAB00}" type="datetimeFigureOut">
              <a:rPr lang="en-US" smtClean="0"/>
              <a:t>5/28/2024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E54475-6876-C74F-A4D6-E016065AB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F69DEA-0A87-7A49-A7C7-DAFF59125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E8C27-AD96-DB49-8F98-2B741DE97C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94487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EBAEFB-AAD7-744A-B66F-3F55FAB63E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15C8CE-5363-144E-B73C-9ACEA0F023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1D23BB-0E7F-D643-81C6-4B31CE85EC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0960B-9B8C-714C-BBC0-2546AD7FAB00}" type="datetimeFigureOut">
              <a:rPr lang="en-US" smtClean="0"/>
              <a:t>5/28/2024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CFD898-2BEA-9A45-9AA1-8CC3C992C2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2636B6-F2BE-9448-A62E-D504A82A1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E8C27-AD96-DB49-8F98-2B741DE97C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4942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7558CEE-1ED1-964F-9B8D-652B718B58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3462306">
            <a:off x="290282" y="737209"/>
            <a:ext cx="6021559" cy="814966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646D00A-530D-F94C-91C4-6B611B669B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272643" y="394347"/>
            <a:ext cx="1246175" cy="1478382"/>
          </a:xfrm>
          <a:prstGeom prst="rect">
            <a:avLst/>
          </a:prstGeom>
        </p:spPr>
      </p:pic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C9787E-4586-3548-A111-23DF06AE51F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70700" y="0"/>
            <a:ext cx="5321300" cy="6858000"/>
          </a:xfrm>
        </p:spPr>
        <p:txBody>
          <a:bodyPr/>
          <a:lstStyle/>
          <a:p>
            <a:r>
              <a:rPr lang="en-GB"/>
              <a:t>Click icon to add picture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767371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1D9F833-BA4F-E348-9506-0D3D621C75CA}"/>
              </a:ext>
            </a:extLst>
          </p:cNvPr>
          <p:cNvSpPr/>
          <p:nvPr userDrawn="1"/>
        </p:nvSpPr>
        <p:spPr>
          <a:xfrm>
            <a:off x="6738705" y="0"/>
            <a:ext cx="5453295" cy="5015750"/>
          </a:xfrm>
          <a:prstGeom prst="rect">
            <a:avLst/>
          </a:prstGeom>
          <a:solidFill>
            <a:srgbClr val="FFD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2C6710-967D-1F47-B72A-9C3174760F7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713652" y="5146889"/>
            <a:ext cx="1246175" cy="1478382"/>
          </a:xfrm>
          <a:prstGeom prst="rect">
            <a:avLst/>
          </a:prstGeom>
        </p:spPr>
      </p:pic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7472781-FCC3-F343-8D45-CB137E2E0E9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738938" cy="5016500"/>
          </a:xfrm>
        </p:spPr>
        <p:txBody>
          <a:bodyPr/>
          <a:lstStyle/>
          <a:p>
            <a:r>
              <a:rPr lang="en-GB"/>
              <a:t>Click icon to add picture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194294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F9CB962-B705-314A-93E0-7EFEF584C6D7}"/>
              </a:ext>
            </a:extLst>
          </p:cNvPr>
          <p:cNvSpPr/>
          <p:nvPr userDrawn="1"/>
        </p:nvSpPr>
        <p:spPr>
          <a:xfrm>
            <a:off x="2" y="1"/>
            <a:ext cx="5543551" cy="6858000"/>
          </a:xfrm>
          <a:prstGeom prst="rect">
            <a:avLst/>
          </a:prstGeom>
          <a:solidFill>
            <a:srgbClr val="FFD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08A4A11-68D0-0342-99AF-D474A68AB20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2999759">
            <a:off x="1292069" y="-612611"/>
            <a:ext cx="5135041" cy="700233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D6EC576-D815-5244-BC99-0F60FF0078D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380932" y="5187123"/>
            <a:ext cx="1246175" cy="1478382"/>
          </a:xfrm>
          <a:prstGeom prst="rect">
            <a:avLst/>
          </a:prstGeom>
        </p:spPr>
      </p:pic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C3A6708-0A11-074F-9DBC-16280ECCCD2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543550" y="0"/>
            <a:ext cx="6648450" cy="4942703"/>
          </a:xfrm>
        </p:spPr>
        <p:txBody>
          <a:bodyPr/>
          <a:lstStyle/>
          <a:p>
            <a:r>
              <a:rPr lang="en-GB"/>
              <a:t>Click icon to add picture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813624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1E16058-FC97-C34C-A94D-1AEBA1319CEF}"/>
              </a:ext>
            </a:extLst>
          </p:cNvPr>
          <p:cNvSpPr/>
          <p:nvPr userDrawn="1"/>
        </p:nvSpPr>
        <p:spPr>
          <a:xfrm>
            <a:off x="2" y="2"/>
            <a:ext cx="12191999" cy="5000624"/>
          </a:xfrm>
          <a:prstGeom prst="rect">
            <a:avLst/>
          </a:prstGeom>
          <a:solidFill>
            <a:srgbClr val="FFD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3731078-F8F9-874A-9D19-CFDFD455C9C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2597677">
            <a:off x="2348756" y="-999555"/>
            <a:ext cx="7882815" cy="930812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74CD5D7-0F69-C34E-B43E-2F99C7061F2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0707235" y="5155102"/>
            <a:ext cx="1246175" cy="1478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658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68177DF-154E-A742-8FEF-9A9493EABE4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5635519">
            <a:off x="434032" y="-748388"/>
            <a:ext cx="7756150" cy="8354779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FBC9DD3-2081-9D4A-BCDD-FD7DDC635932}"/>
              </a:ext>
            </a:extLst>
          </p:cNvPr>
          <p:cNvSpPr/>
          <p:nvPr userDrawn="1"/>
        </p:nvSpPr>
        <p:spPr>
          <a:xfrm>
            <a:off x="10010233" y="0"/>
            <a:ext cx="2183587" cy="6858000"/>
          </a:xfrm>
          <a:prstGeom prst="rect">
            <a:avLst/>
          </a:prstGeom>
          <a:solidFill>
            <a:srgbClr val="FFD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34ABC8-AE9E-1542-9317-8649A12ED4B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0632372" y="5167867"/>
            <a:ext cx="1246175" cy="1478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83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70D427A-31A8-804F-A88E-B2237F6FF8DD}"/>
              </a:ext>
            </a:extLst>
          </p:cNvPr>
          <p:cNvSpPr/>
          <p:nvPr userDrawn="1"/>
        </p:nvSpPr>
        <p:spPr>
          <a:xfrm rot="5400000">
            <a:off x="5706291" y="372292"/>
            <a:ext cx="779419" cy="12192000"/>
          </a:xfrm>
          <a:prstGeom prst="rect">
            <a:avLst/>
          </a:prstGeom>
          <a:solidFill>
            <a:srgbClr val="FFD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919BA19-F123-3B46-B077-C952C919A7D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1511520" y="6139546"/>
            <a:ext cx="590929" cy="701040"/>
          </a:xfrm>
          <a:prstGeom prst="rect">
            <a:avLst/>
          </a:prstGeom>
        </p:spPr>
      </p:pic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EC14B686-A7B8-C34E-BD3F-17AD72808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9B41C51-D68E-9449-86C7-CBC06D1C8A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0881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59573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AED8B6A-BF3C-3841-AC68-EA4F713AC1D1}"/>
              </a:ext>
            </a:extLst>
          </p:cNvPr>
          <p:cNvSpPr/>
          <p:nvPr userDrawn="1"/>
        </p:nvSpPr>
        <p:spPr>
          <a:xfrm rot="5400000">
            <a:off x="8353696" y="3019698"/>
            <a:ext cx="6858002" cy="818607"/>
          </a:xfrm>
          <a:prstGeom prst="rect">
            <a:avLst/>
          </a:prstGeom>
          <a:solidFill>
            <a:srgbClr val="FFD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4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E841588-FE80-8546-B792-1230E5F174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1511520" y="6139546"/>
            <a:ext cx="590929" cy="701040"/>
          </a:xfrm>
          <a:prstGeom prst="rect">
            <a:avLst/>
          </a:prstGeom>
        </p:spPr>
      </p:pic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46DAC5EE-7BE5-1B40-BC41-0FDC4D317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29362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A962FD98-3A3B-ED4A-B5A0-270006582A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29362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723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1C3CAF-EF20-E846-9014-6CC7DCE422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738F64-4913-EC4A-9A68-E8673BB3C0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A16E80-7BD3-AE49-9870-F9F5B40364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0960B-9B8C-714C-BBC0-2546AD7FAB00}" type="datetimeFigureOut">
              <a:rPr lang="en-US" smtClean="0"/>
              <a:t>5/28/2024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88A2DC-035C-B14F-B19C-CB7321DC45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255AF1-9F13-EE48-BD13-4EE551D03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E8C27-AD96-DB49-8F98-2B741DE97C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4964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9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8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0841D79-9C5E-1449-B506-564E0213A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50093E-B476-CE4A-816B-226988C60D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198B6C-F0AE-E14B-8CFB-D5B095A21E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CB7ABA-B5EF-A546-A7F3-B37F24095554}" type="datetimeFigureOut">
              <a:rPr lang="en-US" smtClean="0"/>
              <a:t>5/28/2024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341F74-4E14-F942-9C25-36878CD2B0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AE166F-47F6-4548-9DB8-FFE83162A8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7EAF1C-21CD-FD45-AA63-4B29BB0D2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9256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B56CC83-2083-2244-BEDB-0B9322B88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351374-4AAF-D840-88E1-6BFA1FA471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405CBD-57A9-9349-9A9F-D4B99E3CE3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80960B-9B8C-714C-BBC0-2546AD7FAB00}" type="datetimeFigureOut">
              <a:rPr lang="en-US" smtClean="0"/>
              <a:t>5/28/2024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E6C675-5A73-5B49-BFBE-33FE0DF58F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9B4C0F-8DCD-6B49-93C4-B292BE411D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0E8C27-AD96-DB49-8F98-2B741DE97C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8411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8" r:id="rId3"/>
    <p:sldLayoutId id="2147483659" r:id="rId4"/>
    <p:sldLayoutId id="2147483660" r:id="rId5"/>
    <p:sldLayoutId id="2147483661" r:id="rId6"/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375EC53-513E-EBBD-3AEB-166FE8CFB69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5632" y="1240670"/>
            <a:ext cx="9885034" cy="3455508"/>
          </a:xfrm>
        </p:spPr>
        <p:txBody>
          <a:bodyPr>
            <a:normAutofit/>
          </a:bodyPr>
          <a:lstStyle/>
          <a:p>
            <a:pPr algn="ctr"/>
            <a:r>
              <a:rPr lang="en-AU" b="1" dirty="0"/>
              <a:t>False Data Injection Attacks on the Internet of Things and Deep Learning Enabled Analytics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8A7572-6A33-9258-0E75-AB384AED40F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644444" y="6251045"/>
            <a:ext cx="4346222" cy="601663"/>
          </a:xfrm>
        </p:spPr>
        <p:txBody>
          <a:bodyPr/>
          <a:lstStyle/>
          <a:p>
            <a:pPr marL="0" indent="0">
              <a:buNone/>
            </a:pPr>
            <a:r>
              <a:rPr lang="en-AU" dirty="0"/>
              <a:t>Harrison Faure | </a:t>
            </a:r>
            <a:r>
              <a:rPr lang="en-AU" dirty="0" smtClean="0"/>
              <a:t>z5364422 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768008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9D129A-1FF2-ECDB-BB86-2FB893A8F016}"/>
              </a:ext>
            </a:extLst>
          </p:cNvPr>
          <p:cNvSpPr txBox="1"/>
          <p:nvPr/>
        </p:nvSpPr>
        <p:spPr>
          <a:xfrm>
            <a:off x="-640822" y="139386"/>
            <a:ext cx="102936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4000" dirty="0">
                <a:latin typeface="+mj-lt"/>
              </a:rPr>
              <a:t>Data Collection </a:t>
            </a:r>
            <a:r>
              <a:rPr lang="en-AU" sz="4000" dirty="0" smtClean="0">
                <a:latin typeface="+mj-lt"/>
              </a:rPr>
              <a:t>and Analysis</a:t>
            </a:r>
            <a:endParaRPr lang="en-AU" sz="4000" dirty="0">
              <a:latin typeface="+mj-lt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F002D44-8902-7006-5A38-44E3112C0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230" y="1029458"/>
            <a:ext cx="10093831" cy="3798807"/>
          </a:xfrm>
        </p:spPr>
        <p:txBody>
          <a:bodyPr>
            <a:normAutofit/>
          </a:bodyPr>
          <a:lstStyle/>
          <a:p>
            <a:r>
              <a:rPr lang="en-AU" sz="1700" dirty="0">
                <a:solidFill>
                  <a:srgbClr val="0D0D0D"/>
                </a:solidFill>
                <a:highlight>
                  <a:srgbClr val="FFFFFF"/>
                </a:highlight>
                <a:latin typeface="+mn-lt"/>
                <a:cs typeface="Times New Roman" panose="02020603050405020304" pitchFamily="18" charset="0"/>
              </a:rPr>
              <a:t>The dataset includes various sensor data and operational settings from a NASA turbofan engine.</a:t>
            </a:r>
            <a:endParaRPr lang="en-AU" sz="1700" dirty="0">
              <a:latin typeface="+mn-lt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AU" sz="1700" b="1" dirty="0">
                <a:latin typeface="+mn-lt"/>
                <a:cs typeface="Times New Roman" panose="02020603050405020304" pitchFamily="18" charset="0"/>
              </a:rPr>
              <a:t>Data Pre-processing Steps:</a:t>
            </a:r>
          </a:p>
          <a:p>
            <a:r>
              <a:rPr lang="en-AU" sz="1700" dirty="0">
                <a:solidFill>
                  <a:srgbClr val="0D0D0D"/>
                </a:solidFill>
                <a:highlight>
                  <a:srgbClr val="FFFFFF"/>
                </a:highlight>
                <a:latin typeface="+mn-lt"/>
                <a:cs typeface="Times New Roman" panose="02020603050405020304" pitchFamily="18" charset="0"/>
              </a:rPr>
              <a:t>Normalization</a:t>
            </a:r>
          </a:p>
          <a:p>
            <a:r>
              <a:rPr lang="en-AU" sz="1700" dirty="0">
                <a:solidFill>
                  <a:srgbClr val="0D0D0D"/>
                </a:solidFill>
                <a:highlight>
                  <a:srgbClr val="FFFFFF"/>
                </a:highlight>
                <a:latin typeface="+mn-lt"/>
                <a:cs typeface="Times New Roman" panose="02020603050405020304" pitchFamily="18" charset="0"/>
              </a:rPr>
              <a:t>Feature engineering</a:t>
            </a:r>
          </a:p>
          <a:p>
            <a:r>
              <a:rPr lang="en-AU" sz="1700" dirty="0">
                <a:solidFill>
                  <a:srgbClr val="0D0D0D"/>
                </a:solidFill>
                <a:highlight>
                  <a:srgbClr val="FFFFFF"/>
                </a:highlight>
                <a:latin typeface="+mn-lt"/>
                <a:cs typeface="Times New Roman" panose="02020603050405020304" pitchFamily="18" charset="0"/>
              </a:rPr>
              <a:t>Handling missing values</a:t>
            </a:r>
            <a:endParaRPr lang="en-AU" sz="1700" dirty="0">
              <a:latin typeface="+mn-lt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AU" sz="1700" b="1" dirty="0" smtClean="0">
                <a:latin typeface="+mn-lt"/>
                <a:cs typeface="Times New Roman" panose="02020603050405020304" pitchFamily="18" charset="0"/>
              </a:rPr>
              <a:t>Future </a:t>
            </a:r>
            <a:r>
              <a:rPr lang="en-AU" sz="1700" b="1" dirty="0">
                <a:latin typeface="+mn-lt"/>
                <a:cs typeface="Times New Roman" panose="02020603050405020304" pitchFamily="18" charset="0"/>
              </a:rPr>
              <a:t>data collection and analysis steps:</a:t>
            </a:r>
          </a:p>
          <a:p>
            <a:r>
              <a:rPr lang="en-AU" sz="1700" dirty="0">
                <a:solidFill>
                  <a:srgbClr val="0D0D0D"/>
                </a:solidFill>
                <a:highlight>
                  <a:srgbClr val="FFFFFF"/>
                </a:highlight>
                <a:latin typeface="+mn-lt"/>
                <a:cs typeface="Times New Roman" panose="02020603050405020304" pitchFamily="18" charset="0"/>
              </a:rPr>
              <a:t>FDIA simulation</a:t>
            </a:r>
          </a:p>
          <a:p>
            <a:r>
              <a:rPr lang="en-AU" sz="1700" dirty="0">
                <a:solidFill>
                  <a:srgbClr val="0D0D0D"/>
                </a:solidFill>
                <a:highlight>
                  <a:srgbClr val="FFFFFF"/>
                </a:highlight>
                <a:latin typeface="+mn-lt"/>
                <a:cs typeface="Times New Roman" panose="02020603050405020304" pitchFamily="18" charset="0"/>
              </a:rPr>
              <a:t>Model evaluation under attack scenarios</a:t>
            </a:r>
          </a:p>
          <a:p>
            <a:pPr lvl="1"/>
            <a:endParaRPr lang="en-A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A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A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983057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9D129A-1FF2-ECDB-BB86-2FB893A8F016}"/>
              </a:ext>
            </a:extLst>
          </p:cNvPr>
          <p:cNvSpPr txBox="1"/>
          <p:nvPr/>
        </p:nvSpPr>
        <p:spPr>
          <a:xfrm>
            <a:off x="3625802" y="5964456"/>
            <a:ext cx="102936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4000" dirty="0">
                <a:latin typeface="+mj-lt"/>
              </a:rPr>
              <a:t>Preliminary Results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F002D44-8902-7006-5A38-44E3112C0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080" y="262227"/>
            <a:ext cx="6593042" cy="473439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sz="1600" b="1" dirty="0">
                <a:latin typeface="+mn-lt"/>
                <a:cs typeface="Times New Roman" panose="02020603050405020304" pitchFamily="18" charset="0"/>
              </a:rPr>
              <a:t>Preliminary results of CNN implementation:</a:t>
            </a:r>
          </a:p>
          <a:p>
            <a:r>
              <a:rPr lang="en-AU" sz="1600" dirty="0">
                <a:solidFill>
                  <a:srgbClr val="0D0D0D"/>
                </a:solidFill>
                <a:highlight>
                  <a:srgbClr val="FFFFFF"/>
                </a:highlight>
                <a:latin typeface="+mn-lt"/>
                <a:cs typeface="Times New Roman" panose="02020603050405020304" pitchFamily="18" charset="0"/>
              </a:rPr>
              <a:t>MAE: 11.03</a:t>
            </a:r>
          </a:p>
          <a:p>
            <a:r>
              <a:rPr lang="en-AU" sz="1600" dirty="0">
                <a:solidFill>
                  <a:srgbClr val="0D0D0D"/>
                </a:solidFill>
                <a:highlight>
                  <a:srgbClr val="FFFFFF"/>
                </a:highlight>
                <a:latin typeface="+mn-lt"/>
                <a:cs typeface="Times New Roman" panose="02020603050405020304" pitchFamily="18" charset="0"/>
              </a:rPr>
              <a:t>R²: 0.8314</a:t>
            </a:r>
            <a:endParaRPr lang="en-AU" sz="1600" dirty="0">
              <a:latin typeface="+mn-lt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AU" sz="1600" b="1" dirty="0">
                <a:latin typeface="+mn-lt"/>
                <a:cs typeface="Times New Roman" panose="02020603050405020304" pitchFamily="18" charset="0"/>
              </a:rPr>
              <a:t>LSTM and GRU:</a:t>
            </a:r>
          </a:p>
          <a:p>
            <a:r>
              <a:rPr lang="en-AU" sz="1600" dirty="0">
                <a:solidFill>
                  <a:srgbClr val="0D0D0D"/>
                </a:solidFill>
                <a:highlight>
                  <a:srgbClr val="FFFFFF"/>
                </a:highlight>
                <a:latin typeface="+mn-lt"/>
                <a:cs typeface="Times New Roman" panose="02020603050405020304" pitchFamily="18" charset="0"/>
              </a:rPr>
              <a:t>Both LSTM and GRU are predicting a constant </a:t>
            </a:r>
            <a:r>
              <a:rPr lang="en-AU" sz="1600" dirty="0" smtClean="0">
                <a:solidFill>
                  <a:srgbClr val="0D0D0D"/>
                </a:solidFill>
                <a:highlight>
                  <a:srgbClr val="FFFFFF"/>
                </a:highlight>
                <a:latin typeface="+mn-lt"/>
                <a:cs typeface="Times New Roman" panose="02020603050405020304" pitchFamily="18" charset="0"/>
              </a:rPr>
              <a:t>RUL.</a:t>
            </a:r>
            <a:endParaRPr lang="en-AU" sz="1600" dirty="0">
              <a:solidFill>
                <a:srgbClr val="0D0D0D"/>
              </a:solidFill>
              <a:highlight>
                <a:srgbClr val="FFFFFF"/>
              </a:highlight>
              <a:latin typeface="+mn-lt"/>
              <a:cs typeface="Times New Roman" panose="02020603050405020304" pitchFamily="18" charset="0"/>
            </a:endParaRPr>
          </a:p>
          <a:p>
            <a:r>
              <a:rPr lang="en-AU" sz="1600" dirty="0">
                <a:solidFill>
                  <a:srgbClr val="0D0D0D"/>
                </a:solidFill>
                <a:highlight>
                  <a:srgbClr val="FFFFFF"/>
                </a:highlight>
                <a:latin typeface="+mn-lt"/>
                <a:cs typeface="Times New Roman" panose="02020603050405020304" pitchFamily="18" charset="0"/>
              </a:rPr>
              <a:t>Plan to fix: Adjusting model parameters and re-evaluating training processes.</a:t>
            </a:r>
            <a:endParaRPr lang="en-AU" sz="1600" dirty="0">
              <a:latin typeface="+mn-lt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AU" sz="1600" b="1" dirty="0" smtClean="0">
                <a:solidFill>
                  <a:srgbClr val="0D0D0D"/>
                </a:solidFill>
                <a:highlight>
                  <a:srgbClr val="FFFFFF"/>
                </a:highlight>
                <a:latin typeface="+mn-lt"/>
                <a:cs typeface="Times New Roman" panose="02020603050405020304" pitchFamily="18" charset="0"/>
              </a:rPr>
              <a:t>Significance</a:t>
            </a:r>
            <a:r>
              <a:rPr lang="en-AU" sz="1600" b="1" dirty="0">
                <a:solidFill>
                  <a:srgbClr val="0D0D0D"/>
                </a:solidFill>
                <a:highlight>
                  <a:srgbClr val="FFFFFF"/>
                </a:highlight>
                <a:latin typeface="+mn-lt"/>
                <a:cs typeface="Times New Roman" panose="02020603050405020304" pitchFamily="18" charset="0"/>
              </a:rPr>
              <a:t>:</a:t>
            </a:r>
          </a:p>
          <a:p>
            <a:r>
              <a:rPr lang="en-AU" sz="1600" dirty="0">
                <a:solidFill>
                  <a:srgbClr val="0D0D0D"/>
                </a:solidFill>
                <a:highlight>
                  <a:srgbClr val="FFFFFF"/>
                </a:highlight>
                <a:latin typeface="+mn-lt"/>
                <a:cs typeface="Times New Roman" panose="02020603050405020304" pitchFamily="18" charset="0"/>
              </a:rPr>
              <a:t>Demonstrates the potential of CNN for accurate RUL prediction.</a:t>
            </a:r>
          </a:p>
          <a:p>
            <a:r>
              <a:rPr lang="en-AU" sz="1600" dirty="0">
                <a:solidFill>
                  <a:srgbClr val="0D0D0D"/>
                </a:solidFill>
                <a:highlight>
                  <a:srgbClr val="FFFFFF"/>
                </a:highlight>
                <a:latin typeface="+mn-lt"/>
                <a:cs typeface="Times New Roman" panose="02020603050405020304" pitchFamily="18" charset="0"/>
              </a:rPr>
              <a:t>Highlights the model's ability to capture complex patterns in the data.</a:t>
            </a:r>
          </a:p>
          <a:p>
            <a:pPr marL="0" indent="0">
              <a:buNone/>
            </a:pPr>
            <a:r>
              <a:rPr lang="en-AU" sz="1600" b="1" dirty="0" smtClean="0">
                <a:solidFill>
                  <a:srgbClr val="0D0D0D"/>
                </a:solidFill>
                <a:highlight>
                  <a:srgbClr val="FFFFFF"/>
                </a:highlight>
                <a:latin typeface="+mn-lt"/>
                <a:cs typeface="Times New Roman" panose="02020603050405020304" pitchFamily="18" charset="0"/>
              </a:rPr>
              <a:t>Improvement</a:t>
            </a:r>
            <a:r>
              <a:rPr lang="en-AU" sz="1600" b="1" dirty="0">
                <a:solidFill>
                  <a:srgbClr val="0D0D0D"/>
                </a:solidFill>
                <a:highlight>
                  <a:srgbClr val="FFFFFF"/>
                </a:highlight>
                <a:latin typeface="+mn-lt"/>
                <a:cs typeface="Times New Roman" panose="02020603050405020304" pitchFamily="18" charset="0"/>
              </a:rPr>
              <a:t>:</a:t>
            </a:r>
          </a:p>
          <a:p>
            <a:r>
              <a:rPr lang="en-AU" sz="1600" dirty="0">
                <a:solidFill>
                  <a:srgbClr val="0D0D0D"/>
                </a:solidFill>
                <a:highlight>
                  <a:srgbClr val="FFFFFF"/>
                </a:highlight>
                <a:latin typeface="+mn-lt"/>
                <a:cs typeface="Times New Roman" panose="02020603050405020304" pitchFamily="18" charset="0"/>
              </a:rPr>
              <a:t>Enhance model accuracy.</a:t>
            </a:r>
          </a:p>
          <a:p>
            <a:r>
              <a:rPr lang="en-AU" sz="1600" dirty="0">
                <a:solidFill>
                  <a:srgbClr val="0D0D0D"/>
                </a:solidFill>
                <a:highlight>
                  <a:srgbClr val="FFFFFF"/>
                </a:highlight>
                <a:latin typeface="+mn-lt"/>
                <a:cs typeface="Times New Roman" panose="02020603050405020304" pitchFamily="18" charset="0"/>
              </a:rPr>
              <a:t>Resolve issues with LSTM and GRU models.</a:t>
            </a:r>
          </a:p>
          <a:p>
            <a:r>
              <a:rPr lang="en-AU" sz="1600" dirty="0">
                <a:solidFill>
                  <a:srgbClr val="0D0D0D"/>
                </a:solidFill>
                <a:highlight>
                  <a:srgbClr val="FFFFFF"/>
                </a:highlight>
                <a:latin typeface="+mn-lt"/>
                <a:cs typeface="Times New Roman" panose="02020603050405020304" pitchFamily="18" charset="0"/>
              </a:rPr>
              <a:t>Implement FDIA resilience testing.</a:t>
            </a:r>
          </a:p>
          <a:p>
            <a:pPr lvl="1"/>
            <a:endParaRPr lang="en-A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A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A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AU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79113" y="98051"/>
            <a:ext cx="4685628" cy="2585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8831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18" y="112007"/>
            <a:ext cx="10529022" cy="458232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2F6CEB0-3562-C213-7644-E1D564B3B3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18" y="5825618"/>
            <a:ext cx="10515600" cy="1071073"/>
          </a:xfrm>
        </p:spPr>
        <p:txBody>
          <a:bodyPr>
            <a:normAutofit/>
          </a:bodyPr>
          <a:lstStyle/>
          <a:p>
            <a:r>
              <a:rPr lang="en-AU" sz="4000" dirty="0" smtClean="0">
                <a:latin typeface="+mj-lt"/>
              </a:rPr>
              <a:t>Timeline and Approach</a:t>
            </a:r>
            <a:endParaRPr lang="en-AU" sz="4000" dirty="0"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296B786-9EC4-36A6-787E-70CCAB46B95E}"/>
              </a:ext>
            </a:extLst>
          </p:cNvPr>
          <p:cNvSpPr txBox="1"/>
          <p:nvPr/>
        </p:nvSpPr>
        <p:spPr>
          <a:xfrm>
            <a:off x="162591" y="4599874"/>
            <a:ext cx="4598879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b="1" dirty="0" smtClean="0">
                <a:cs typeface="Times New Roman" panose="02020603050405020304" pitchFamily="18" charset="0"/>
              </a:rPr>
              <a:t>Completed</a:t>
            </a:r>
            <a:endParaRPr lang="en-AU" sz="1600" b="1" dirty="0"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600" dirty="0" smtClean="0">
                <a:cs typeface="Times New Roman" panose="02020603050405020304" pitchFamily="18" charset="0"/>
              </a:rPr>
              <a:t>Investigated current and past research to direct approach.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600" dirty="0" smtClean="0">
                <a:cs typeface="Times New Roman" panose="02020603050405020304" pitchFamily="18" charset="0"/>
              </a:rPr>
              <a:t>Researched pre-processing </a:t>
            </a:r>
            <a:r>
              <a:rPr lang="en-AU" sz="1600" dirty="0">
                <a:cs typeface="Times New Roman" panose="02020603050405020304" pitchFamily="18" charset="0"/>
              </a:rPr>
              <a:t>steps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600" dirty="0">
                <a:cs typeface="Times New Roman" panose="02020603050405020304" pitchFamily="18" charset="0"/>
              </a:rPr>
              <a:t>Trained initial model </a:t>
            </a:r>
            <a:r>
              <a:rPr lang="en-AU" sz="1600" dirty="0" smtClean="0">
                <a:cs typeface="Times New Roman" panose="02020603050405020304" pitchFamily="18" charset="0"/>
              </a:rPr>
              <a:t>generated reporting.</a:t>
            </a:r>
            <a:r>
              <a:rPr lang="en-AU" dirty="0"/>
              <a:t>	</a:t>
            </a:r>
          </a:p>
        </p:txBody>
      </p:sp>
      <p:sp>
        <p:nvSpPr>
          <p:cNvPr id="3" name="Rectangle 2"/>
          <p:cNvSpPr/>
          <p:nvPr/>
        </p:nvSpPr>
        <p:spPr>
          <a:xfrm>
            <a:off x="5596573" y="4694330"/>
            <a:ext cx="6096000" cy="132343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AU" sz="1600" b="1" dirty="0" smtClean="0">
                <a:solidFill>
                  <a:srgbClr val="0D0D0D"/>
                </a:solidFill>
                <a:highlight>
                  <a:srgbClr val="FFFFFF"/>
                </a:highlight>
                <a:cs typeface="Times New Roman" panose="02020603050405020304" pitchFamily="18" charset="0"/>
              </a:rPr>
              <a:t>Possible </a:t>
            </a:r>
            <a:r>
              <a:rPr lang="en-AU" sz="1600" b="1" dirty="0">
                <a:solidFill>
                  <a:srgbClr val="0D0D0D"/>
                </a:solidFill>
                <a:highlight>
                  <a:srgbClr val="FFFFFF"/>
                </a:highlight>
                <a:cs typeface="Times New Roman" panose="02020603050405020304" pitchFamily="18" charset="0"/>
              </a:rPr>
              <a:t>Extensions:</a:t>
            </a:r>
            <a:endParaRPr lang="en-AU" sz="1600" dirty="0">
              <a:solidFill>
                <a:srgbClr val="0D0D0D"/>
              </a:solidFill>
              <a:highlight>
                <a:srgbClr val="FFFFFF"/>
              </a:highlight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600" dirty="0">
                <a:solidFill>
                  <a:srgbClr val="0D0D0D"/>
                </a:solidFill>
                <a:highlight>
                  <a:srgbClr val="FFFFFF"/>
                </a:highlight>
                <a:cs typeface="Times New Roman" panose="02020603050405020304" pitchFamily="18" charset="0"/>
              </a:rPr>
              <a:t>Real-time data </a:t>
            </a:r>
            <a:r>
              <a:rPr lang="en-AU" sz="1600" dirty="0" smtClean="0">
                <a:solidFill>
                  <a:srgbClr val="0D0D0D"/>
                </a:solidFill>
                <a:highlight>
                  <a:srgbClr val="FFFFFF"/>
                </a:highlight>
                <a:cs typeface="Times New Roman" panose="02020603050405020304" pitchFamily="18" charset="0"/>
              </a:rPr>
              <a:t>simulation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600" dirty="0" smtClean="0">
                <a:solidFill>
                  <a:srgbClr val="0D0D0D"/>
                </a:solidFill>
                <a:highlight>
                  <a:srgbClr val="FFFFFF"/>
                </a:highlight>
                <a:cs typeface="Times New Roman" panose="02020603050405020304" pitchFamily="18" charset="0"/>
              </a:rPr>
              <a:t>Working on explainable AI implementation with </a:t>
            </a:r>
            <a:r>
              <a:rPr lang="en-AU" sz="1600" dirty="0" err="1" smtClean="0">
                <a:solidFill>
                  <a:srgbClr val="0D0D0D"/>
                </a:solidFill>
                <a:highlight>
                  <a:srgbClr val="FFFFFF"/>
                </a:highlight>
                <a:cs typeface="Times New Roman" panose="02020603050405020304" pitchFamily="18" charset="0"/>
              </a:rPr>
              <a:t>Alaa</a:t>
            </a:r>
            <a:r>
              <a:rPr lang="en-AU" sz="1600" dirty="0" smtClean="0">
                <a:solidFill>
                  <a:srgbClr val="0D0D0D"/>
                </a:solidFill>
                <a:highlight>
                  <a:srgbClr val="FFFFFF"/>
                </a:highlight>
                <a:cs typeface="Times New Roman" panose="02020603050405020304" pitchFamily="18" charset="0"/>
              </a:rPr>
              <a:t> </a:t>
            </a:r>
            <a:r>
              <a:rPr lang="en-AU" sz="1600" dirty="0" err="1" smtClean="0">
                <a:solidFill>
                  <a:srgbClr val="0D0D0D"/>
                </a:solidFill>
                <a:highlight>
                  <a:srgbClr val="FFFFFF"/>
                </a:highlight>
                <a:cs typeface="Times New Roman" panose="02020603050405020304" pitchFamily="18" charset="0"/>
              </a:rPr>
              <a:t>Selim</a:t>
            </a:r>
            <a:r>
              <a:rPr lang="en-AU" sz="1600" dirty="0" smtClean="0">
                <a:solidFill>
                  <a:srgbClr val="0D0D0D"/>
                </a:solidFill>
                <a:highlight>
                  <a:srgbClr val="FFFFFF"/>
                </a:highlight>
                <a:cs typeface="Times New Roman" panose="02020603050405020304" pitchFamily="18" charset="0"/>
              </a:rPr>
              <a:t>.</a:t>
            </a:r>
            <a:endParaRPr lang="en-AU" sz="1600" dirty="0">
              <a:solidFill>
                <a:srgbClr val="0D0D0D"/>
              </a:solidFill>
              <a:highlight>
                <a:srgbClr val="FFFFFF"/>
              </a:highlight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600" dirty="0">
                <a:solidFill>
                  <a:srgbClr val="0D0D0D"/>
                </a:solidFill>
                <a:highlight>
                  <a:srgbClr val="FFFFFF"/>
                </a:highlight>
                <a:cs typeface="Times New Roman" panose="02020603050405020304" pitchFamily="18" charset="0"/>
              </a:rPr>
              <a:t>Advanced anomaly detection techniques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600" dirty="0">
                <a:solidFill>
                  <a:srgbClr val="0D0D0D"/>
                </a:solidFill>
                <a:highlight>
                  <a:srgbClr val="FFFFFF"/>
                </a:highlight>
                <a:cs typeface="Times New Roman" panose="02020603050405020304" pitchFamily="18" charset="0"/>
              </a:rPr>
              <a:t>Development of a comprehensive cybersecurity framework</a:t>
            </a:r>
          </a:p>
        </p:txBody>
      </p:sp>
    </p:spTree>
    <p:extLst>
      <p:ext uri="{BB962C8B-B14F-4D97-AF65-F5344CB8AC3E}">
        <p14:creationId xmlns:p14="http://schemas.microsoft.com/office/powerpoint/2010/main" val="38312697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9D22177-F7F4-58F6-F21F-C13EB35F0CC9}"/>
              </a:ext>
            </a:extLst>
          </p:cNvPr>
          <p:cNvSpPr txBox="1"/>
          <p:nvPr/>
        </p:nvSpPr>
        <p:spPr>
          <a:xfrm>
            <a:off x="2601686" y="123243"/>
            <a:ext cx="698862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AU" sz="5400" i="1" dirty="0"/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15945131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375EC53-513E-EBBD-3AEB-166FE8CFB6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293627" cy="1325563"/>
          </a:xfrm>
        </p:spPr>
        <p:txBody>
          <a:bodyPr>
            <a:noAutofit/>
          </a:bodyPr>
          <a:lstStyle/>
          <a:p>
            <a:pPr algn="ctr"/>
            <a:r>
              <a:rPr lang="en-AU" sz="4000" dirty="0">
                <a:latin typeface="+mj-lt"/>
              </a:rPr>
              <a:t/>
            </a:r>
            <a:br>
              <a:rPr lang="en-AU" sz="4000" dirty="0">
                <a:latin typeface="+mj-lt"/>
              </a:rPr>
            </a:br>
            <a:r>
              <a:rPr lang="en-AU" sz="4000" dirty="0">
                <a:latin typeface="+mj-lt"/>
              </a:rPr>
              <a:t>Research Plan and Objectives</a:t>
            </a:r>
            <a:br>
              <a:rPr lang="en-AU" sz="4000" dirty="0">
                <a:latin typeface="+mj-lt"/>
              </a:rPr>
            </a:br>
            <a:endParaRPr lang="en-AU" sz="4000" dirty="0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9B85831-8050-CB68-3F7A-7C8B4220E80B}"/>
              </a:ext>
            </a:extLst>
          </p:cNvPr>
          <p:cNvSpPr txBox="1"/>
          <p:nvPr/>
        </p:nvSpPr>
        <p:spPr>
          <a:xfrm>
            <a:off x="115711" y="2743201"/>
            <a:ext cx="11229622" cy="1730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AU" sz="1600" b="1" kern="0" dirty="0">
                <a:ea typeface="Times New Roman" panose="02020603050405020304" pitchFamily="18" charset="0"/>
                <a:cs typeface="Times New Roman" panose="02020603050405020304" pitchFamily="18" charset="0"/>
              </a:rPr>
              <a:t>Overview: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AU" sz="1600" kern="0" dirty="0">
                <a:ea typeface="Times New Roman" panose="02020603050405020304" pitchFamily="18" charset="0"/>
                <a:cs typeface="Times New Roman" panose="02020603050405020304" pitchFamily="18" charset="0"/>
              </a:rPr>
              <a:t>Industry 4.0 merges automation with advanced manufacturing, aiming to reduce human effort and resources.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AU" sz="1600" kern="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PdM</a:t>
            </a:r>
            <a:r>
              <a:rPr lang="en-AU" sz="1600" kern="0" dirty="0">
                <a:ea typeface="Times New Roman" panose="02020603050405020304" pitchFamily="18" charset="0"/>
                <a:cs typeface="Times New Roman" panose="02020603050405020304" pitchFamily="18" charset="0"/>
              </a:rPr>
              <a:t> uses data analysis tools and techniques to predict equipment failures before they occur and detect anomalies, making it an advanced strategy for maintenance. [1]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463100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375EC53-513E-EBBD-3AEB-166FE8CFB6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293627" cy="1325563"/>
          </a:xfrm>
        </p:spPr>
        <p:txBody>
          <a:bodyPr>
            <a:noAutofit/>
          </a:bodyPr>
          <a:lstStyle/>
          <a:p>
            <a:pPr algn="ctr"/>
            <a:r>
              <a:rPr lang="en-AU" sz="4000" dirty="0">
                <a:latin typeface="+mj-lt"/>
              </a:rPr>
              <a:t/>
            </a:r>
            <a:br>
              <a:rPr lang="en-AU" sz="4000" dirty="0">
                <a:latin typeface="+mj-lt"/>
              </a:rPr>
            </a:br>
            <a:r>
              <a:rPr lang="en-AU" sz="4000" dirty="0">
                <a:latin typeface="+mj-lt"/>
              </a:rPr>
              <a:t>Research Plan and Objectives</a:t>
            </a:r>
            <a:br>
              <a:rPr lang="en-AU" sz="4000" dirty="0">
                <a:latin typeface="+mj-lt"/>
              </a:rPr>
            </a:br>
            <a:endParaRPr lang="en-AU" sz="4000" dirty="0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9B85831-8050-CB68-3F7A-7C8B4220E80B}"/>
              </a:ext>
            </a:extLst>
          </p:cNvPr>
          <p:cNvSpPr txBox="1"/>
          <p:nvPr/>
        </p:nvSpPr>
        <p:spPr>
          <a:xfrm>
            <a:off x="158044" y="2235202"/>
            <a:ext cx="11229622" cy="35612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AU" sz="1600" b="1" kern="0" dirty="0" smtClean="0">
                <a:ea typeface="Times New Roman" panose="02020603050405020304" pitchFamily="18" charset="0"/>
                <a:cs typeface="Times New Roman" panose="02020603050405020304" pitchFamily="18" charset="0"/>
              </a:rPr>
              <a:t>Research </a:t>
            </a:r>
            <a:r>
              <a:rPr lang="en-AU" sz="1600" b="1" kern="0" dirty="0">
                <a:ea typeface="Times New Roman" panose="02020603050405020304" pitchFamily="18" charset="0"/>
                <a:cs typeface="Times New Roman" panose="02020603050405020304" pitchFamily="18" charset="0"/>
              </a:rPr>
              <a:t>Question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AU" sz="1600" kern="0" dirty="0">
                <a:ea typeface="Times New Roman" panose="02020603050405020304" pitchFamily="18" charset="0"/>
                <a:cs typeface="Times New Roman" panose="02020603050405020304" pitchFamily="18" charset="0"/>
              </a:rPr>
              <a:t>How do </a:t>
            </a:r>
            <a:r>
              <a:rPr lang="en-AU" sz="1600" kern="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IoT</a:t>
            </a:r>
            <a:r>
              <a:rPr lang="en-AU" sz="1600" kern="0" dirty="0">
                <a:ea typeface="Times New Roman" panose="02020603050405020304" pitchFamily="18" charset="0"/>
                <a:cs typeface="Times New Roman" panose="02020603050405020304" pitchFamily="18" charset="0"/>
              </a:rPr>
              <a:t> sensor attacks, specifically False Data Injection Attacks (FDIA), impact the performance of deep learning (DL) models used in </a:t>
            </a:r>
            <a:r>
              <a:rPr lang="en-AU" sz="1600" kern="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PdM</a:t>
            </a:r>
            <a:r>
              <a:rPr lang="en-AU" sz="1600" kern="0" dirty="0">
                <a:ea typeface="Times New Roman" panose="02020603050405020304" pitchFamily="18" charset="0"/>
                <a:cs typeface="Times New Roman" panose="02020603050405020304" pitchFamily="18" charset="0"/>
              </a:rPr>
              <a:t> systems for predicting the Remaining Useful Life (RUL) of turbofan engines?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AU" sz="1600" kern="0" dirty="0"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AU" sz="1600" b="1" kern="0" dirty="0">
                <a:ea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AU" sz="1600" kern="0" dirty="0">
                <a:ea typeface="Times New Roman" panose="02020603050405020304" pitchFamily="18" charset="0"/>
                <a:cs typeface="Times New Roman" panose="02020603050405020304" pitchFamily="18" charset="0"/>
              </a:rPr>
              <a:t>Implement various DL models (LSTM, GRU, CNN, RNN, Transformer).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AU" sz="1600" kern="0" dirty="0">
                <a:ea typeface="Times New Roman" panose="02020603050405020304" pitchFamily="18" charset="0"/>
                <a:cs typeface="Times New Roman" panose="02020603050405020304" pitchFamily="18" charset="0"/>
              </a:rPr>
              <a:t>Predict RUL using NASA’s C-MAPSS dataset.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AU" sz="1600" kern="0" dirty="0">
                <a:ea typeface="Times New Roman" panose="02020603050405020304" pitchFamily="18" charset="0"/>
                <a:cs typeface="Times New Roman" panose="02020603050405020304" pitchFamily="18" charset="0"/>
              </a:rPr>
              <a:t>Evaluate models under FDIA scenarios.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AU" sz="1600" kern="0" dirty="0">
                <a:ea typeface="Times New Roman" panose="02020603050405020304" pitchFamily="18" charset="0"/>
                <a:cs typeface="Times New Roman" panose="02020603050405020304" pitchFamily="18" charset="0"/>
              </a:rPr>
              <a:t>Propose a cybersecurity framework for </a:t>
            </a:r>
            <a:r>
              <a:rPr lang="en-AU" sz="1600" kern="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PdM</a:t>
            </a:r>
            <a:r>
              <a:rPr lang="en-AU" sz="1600" kern="0" dirty="0">
                <a:ea typeface="Times New Roman" panose="02020603050405020304" pitchFamily="18" charset="0"/>
                <a:cs typeface="Times New Roman" panose="02020603050405020304" pitchFamily="18" charset="0"/>
              </a:rPr>
              <a:t> systems.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472895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375EC53-513E-EBBD-3AEB-166FE8CFB6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293627" cy="1325563"/>
          </a:xfrm>
        </p:spPr>
        <p:txBody>
          <a:bodyPr>
            <a:noAutofit/>
          </a:bodyPr>
          <a:lstStyle/>
          <a:p>
            <a:pPr algn="ctr"/>
            <a:r>
              <a:rPr lang="en-AU" sz="4000" dirty="0">
                <a:latin typeface="+mj-lt"/>
              </a:rPr>
              <a:t/>
            </a:r>
            <a:br>
              <a:rPr lang="en-AU" sz="4000" dirty="0">
                <a:latin typeface="+mj-lt"/>
              </a:rPr>
            </a:br>
            <a:r>
              <a:rPr lang="en-AU" sz="4000" dirty="0">
                <a:latin typeface="+mj-lt"/>
              </a:rPr>
              <a:t>Literature Review</a:t>
            </a:r>
            <a:br>
              <a:rPr lang="en-AU" sz="4000" dirty="0">
                <a:latin typeface="+mj-lt"/>
              </a:rPr>
            </a:br>
            <a:endParaRPr lang="en-AU" sz="4000" dirty="0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9B85831-8050-CB68-3F7A-7C8B4220E80B}"/>
              </a:ext>
            </a:extLst>
          </p:cNvPr>
          <p:cNvSpPr txBox="1"/>
          <p:nvPr/>
        </p:nvSpPr>
        <p:spPr>
          <a:xfrm>
            <a:off x="158044" y="2235202"/>
            <a:ext cx="11229622" cy="33561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AU" sz="1600" b="1" kern="0" dirty="0">
                <a:ea typeface="Times New Roman" panose="02020603050405020304" pitchFamily="18" charset="0"/>
                <a:cs typeface="Times New Roman" panose="02020603050405020304" pitchFamily="18" charset="0"/>
              </a:rPr>
              <a:t>Key Points:</a:t>
            </a:r>
          </a:p>
          <a:p>
            <a:pPr marL="171450" indent="-1714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AU" sz="1600" kern="0" dirty="0">
                <a:ea typeface="Times New Roman" panose="02020603050405020304" pitchFamily="18" charset="0"/>
                <a:cs typeface="Times New Roman" panose="02020603050405020304" pitchFamily="18" charset="0"/>
              </a:rPr>
              <a:t>Industry 4.0 and </a:t>
            </a:r>
            <a:r>
              <a:rPr lang="en-AU" sz="1600" kern="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PdM</a:t>
            </a:r>
            <a:r>
              <a:rPr lang="en-AU" sz="1600" kern="0" dirty="0"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628632" lvl="1" indent="-1714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AU" sz="1600" kern="0" dirty="0">
                <a:ea typeface="Times New Roman" panose="02020603050405020304" pitchFamily="18" charset="0"/>
                <a:cs typeface="Times New Roman" panose="02020603050405020304" pitchFamily="18" charset="0"/>
              </a:rPr>
              <a:t>Industry 4.0 is a pivot in industrial production pioneered by the integration of digital technologies into manufacturing environments.</a:t>
            </a:r>
          </a:p>
          <a:p>
            <a:pPr marL="628632" lvl="1" indent="-1714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AU" sz="1600" kern="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PdM</a:t>
            </a:r>
            <a:r>
              <a:rPr lang="en-AU" sz="1600" kern="0" dirty="0">
                <a:ea typeface="Times New Roman" panose="02020603050405020304" pitchFamily="18" charset="0"/>
                <a:cs typeface="Times New Roman" panose="02020603050405020304" pitchFamily="18" charset="0"/>
              </a:rPr>
              <a:t> uses data analysis tools and techniques to predict equipment failures before they occur, making it an advanced strategy for maintenance. [1]</a:t>
            </a:r>
          </a:p>
          <a:p>
            <a:pPr marL="171450" indent="-1714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AU" sz="1600" kern="0" dirty="0">
                <a:ea typeface="Times New Roman" panose="02020603050405020304" pitchFamily="18" charset="0"/>
                <a:cs typeface="Times New Roman" panose="02020603050405020304" pitchFamily="18" charset="0"/>
              </a:rPr>
              <a:t>Vulnerabilities in </a:t>
            </a:r>
            <a:r>
              <a:rPr lang="en-AU" sz="1600" kern="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IoT</a:t>
            </a:r>
            <a:r>
              <a:rPr lang="en-AU" sz="1600" kern="0" dirty="0">
                <a:ea typeface="Times New Roman" panose="02020603050405020304" pitchFamily="18" charset="0"/>
                <a:cs typeface="Times New Roman" panose="02020603050405020304" pitchFamily="18" charset="0"/>
              </a:rPr>
              <a:t> and DL systems:</a:t>
            </a:r>
          </a:p>
          <a:p>
            <a:pPr marL="628632" lvl="1" indent="-1714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AU" sz="1600" kern="0" dirty="0">
                <a:ea typeface="Times New Roman" panose="02020603050405020304" pitchFamily="18" charset="0"/>
                <a:cs typeface="Times New Roman" panose="02020603050405020304" pitchFamily="18" charset="0"/>
              </a:rPr>
              <a:t>Having devices connected to the </a:t>
            </a:r>
            <a:r>
              <a:rPr lang="en-AU" sz="1600" kern="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IoT</a:t>
            </a:r>
            <a:r>
              <a:rPr lang="en-AU" sz="1600" kern="0" dirty="0">
                <a:ea typeface="Times New Roman" panose="02020603050405020304" pitchFamily="18" charset="0"/>
                <a:cs typeface="Times New Roman" panose="02020603050405020304" pitchFamily="18" charset="0"/>
              </a:rPr>
              <a:t> exposes industrial networks to a variety of cybersecurity attacks, such as FDIA, which involve the injection of malicious data. [5</a:t>
            </a:r>
            <a:r>
              <a:rPr lang="en-AU" sz="1200" kern="0" dirty="0">
                <a:ea typeface="Times New Roman" panose="02020603050405020304" pitchFamily="18" charset="0"/>
                <a:cs typeface="Times New Roman" panose="02020603050405020304" pitchFamily="18" charset="0"/>
              </a:rPr>
              <a:t>]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132305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375EC53-513E-EBBD-3AEB-166FE8CFB6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293627" cy="1325563"/>
          </a:xfrm>
        </p:spPr>
        <p:txBody>
          <a:bodyPr>
            <a:noAutofit/>
          </a:bodyPr>
          <a:lstStyle/>
          <a:p>
            <a:pPr algn="ctr"/>
            <a:r>
              <a:rPr lang="en-AU" sz="4000" dirty="0">
                <a:latin typeface="+mj-lt"/>
              </a:rPr>
              <a:t/>
            </a:r>
            <a:br>
              <a:rPr lang="en-AU" sz="4000" dirty="0">
                <a:latin typeface="+mj-lt"/>
              </a:rPr>
            </a:br>
            <a:r>
              <a:rPr lang="en-AU" sz="4000" dirty="0">
                <a:latin typeface="+mj-lt"/>
              </a:rPr>
              <a:t>Literature Review</a:t>
            </a:r>
            <a:br>
              <a:rPr lang="en-AU" sz="4000" dirty="0">
                <a:latin typeface="+mj-lt"/>
              </a:rPr>
            </a:br>
            <a:endParaRPr lang="en-AU" sz="4000" dirty="0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9B85831-8050-CB68-3F7A-7C8B4220E80B}"/>
              </a:ext>
            </a:extLst>
          </p:cNvPr>
          <p:cNvSpPr txBox="1"/>
          <p:nvPr/>
        </p:nvSpPr>
        <p:spPr>
          <a:xfrm>
            <a:off x="286176" y="1325563"/>
            <a:ext cx="11229622" cy="53181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AU" sz="1600" b="1" kern="0" dirty="0">
                <a:ea typeface="Times New Roman" panose="02020603050405020304" pitchFamily="18" charset="0"/>
                <a:cs typeface="Times New Roman" panose="02020603050405020304" pitchFamily="18" charset="0"/>
              </a:rPr>
              <a:t>Previous research gaps:</a:t>
            </a:r>
          </a:p>
          <a:p>
            <a:pPr marL="171450" indent="-1714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AU" sz="1600" kern="0" dirty="0">
                <a:ea typeface="Times New Roman" panose="02020603050405020304" pitchFamily="18" charset="0"/>
                <a:cs typeface="Times New Roman" panose="02020603050405020304" pitchFamily="18" charset="0"/>
              </a:rPr>
              <a:t>The majority of the published literature focuses on the accuracy of </a:t>
            </a:r>
            <a:r>
              <a:rPr lang="en-AU" sz="1600" kern="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IoT</a:t>
            </a:r>
            <a:r>
              <a:rPr lang="en-AU" sz="1600" kern="0" dirty="0">
                <a:ea typeface="Times New Roman" panose="02020603050405020304" pitchFamily="18" charset="0"/>
                <a:cs typeface="Times New Roman" panose="02020603050405020304" pitchFamily="18" charset="0"/>
              </a:rPr>
              <a:t> and DL-enabled </a:t>
            </a:r>
            <a:r>
              <a:rPr lang="en-AU" sz="1600" kern="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PdM</a:t>
            </a:r>
            <a:r>
              <a:rPr lang="en-AU" sz="1600" kern="0" dirty="0">
                <a:ea typeface="Times New Roman" panose="02020603050405020304" pitchFamily="18" charset="0"/>
                <a:cs typeface="Times New Roman" panose="02020603050405020304" pitchFamily="18" charset="0"/>
              </a:rPr>
              <a:t> systems and often ignores the effect of such attacks.</a:t>
            </a:r>
          </a:p>
          <a:p>
            <a:pPr marL="171450" indent="-1714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AU" sz="1600" kern="0" dirty="0">
                <a:ea typeface="Times New Roman" panose="02020603050405020304" pitchFamily="18" charset="0"/>
                <a:cs typeface="Times New Roman" panose="02020603050405020304" pitchFamily="18" charset="0"/>
              </a:rPr>
              <a:t>There is a significant gap in understanding how cyber-attacks, specifically FDIA, impact the reliability and accuracy of </a:t>
            </a:r>
            <a:r>
              <a:rPr lang="en-AU" sz="1600" kern="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PdM</a:t>
            </a:r>
            <a:r>
              <a:rPr lang="en-AU" sz="1600" kern="0" dirty="0">
                <a:ea typeface="Times New Roman" panose="02020603050405020304" pitchFamily="18" charset="0"/>
                <a:cs typeface="Times New Roman" panose="02020603050405020304" pitchFamily="18" charset="0"/>
              </a:rPr>
              <a:t> systems.</a:t>
            </a:r>
          </a:p>
          <a:p>
            <a:pPr marL="171450" indent="-1714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AU" sz="1600" kern="0" dirty="0">
                <a:ea typeface="Times New Roman" panose="02020603050405020304" pitchFamily="18" charset="0"/>
                <a:cs typeface="Times New Roman" panose="02020603050405020304" pitchFamily="18" charset="0"/>
              </a:rPr>
              <a:t>Existing studies predominantly emphasize enhancing model accuracy and predictive capabilities without addressing the susceptibility to data integrity attacks.</a:t>
            </a:r>
          </a:p>
          <a:p>
            <a:pPr marL="171450" indent="-1714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AU" sz="1600" kern="0" dirty="0">
                <a:ea typeface="Times New Roman" panose="02020603050405020304" pitchFamily="18" charset="0"/>
                <a:cs typeface="Times New Roman" panose="02020603050405020304" pitchFamily="18" charset="0"/>
              </a:rPr>
              <a:t>Research is needed to develop robust </a:t>
            </a:r>
            <a:r>
              <a:rPr lang="en-AU" sz="1600" kern="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PdM</a:t>
            </a:r>
            <a:r>
              <a:rPr lang="en-AU" sz="1600" kern="0" dirty="0">
                <a:ea typeface="Times New Roman" panose="02020603050405020304" pitchFamily="18" charset="0"/>
                <a:cs typeface="Times New Roman" panose="02020603050405020304" pitchFamily="18" charset="0"/>
              </a:rPr>
              <a:t> systems that maintain high predictive accuracy even in the presence of cyber threats</a:t>
            </a:r>
            <a:r>
              <a:rPr lang="en-AU" sz="1600" kern="0" dirty="0" smtClean="0"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br>
              <a:rPr lang="en-AU" sz="1600" kern="0" dirty="0" smtClean="0"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endParaRPr lang="en-AU" sz="1600" b="1" kern="0" dirty="0" smtClean="0"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AU" sz="1600" b="1" kern="0" dirty="0" smtClean="0">
                <a:ea typeface="Times New Roman" panose="02020603050405020304" pitchFamily="18" charset="0"/>
                <a:cs typeface="Times New Roman" panose="02020603050405020304" pitchFamily="18" charset="0"/>
              </a:rPr>
              <a:t>DL </a:t>
            </a:r>
            <a:r>
              <a:rPr lang="en-AU" sz="1600" b="1" kern="0" dirty="0">
                <a:ea typeface="Times New Roman" panose="02020603050405020304" pitchFamily="18" charset="0"/>
                <a:cs typeface="Times New Roman" panose="02020603050405020304" pitchFamily="18" charset="0"/>
              </a:rPr>
              <a:t>models:</a:t>
            </a:r>
          </a:p>
          <a:p>
            <a:pPr marL="171450" indent="-1714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AU" sz="1600" kern="0" dirty="0">
                <a:ea typeface="Times New Roman" panose="02020603050405020304" pitchFamily="18" charset="0"/>
                <a:cs typeface="Times New Roman" panose="02020603050405020304" pitchFamily="18" charset="0"/>
              </a:rPr>
              <a:t>LSTM and GRU are effective in handling sequential data and long-term dependencies. [9]</a:t>
            </a:r>
          </a:p>
          <a:p>
            <a:pPr marL="171450" indent="-1714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AU" sz="1600" kern="0" dirty="0">
                <a:ea typeface="Times New Roman" panose="02020603050405020304" pitchFamily="18" charset="0"/>
                <a:cs typeface="Times New Roman" panose="02020603050405020304" pitchFamily="18" charset="0"/>
              </a:rPr>
              <a:t>CNNs are useful for extracting spatial hierarchies from time series data. [11]</a:t>
            </a:r>
            <a:br>
              <a:rPr lang="en-AU" sz="1600" kern="0" dirty="0"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AU" sz="1600" kern="0" dirty="0">
                <a:ea typeface="Times New Roman" panose="02020603050405020304" pitchFamily="18" charset="0"/>
                <a:cs typeface="Times New Roman" panose="02020603050405020304" pitchFamily="18" charset="0"/>
              </a:rPr>
              <a:t>RNNs are beneficial for dynamic and complex fault detection scenarios common in </a:t>
            </a:r>
            <a:r>
              <a:rPr lang="en-AU" sz="1600" kern="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PdM</a:t>
            </a:r>
            <a:r>
              <a:rPr lang="en-AU" sz="1600" kern="0" dirty="0">
                <a:ea typeface="Times New Roman" panose="02020603050405020304" pitchFamily="18" charset="0"/>
                <a:cs typeface="Times New Roman" panose="02020603050405020304" pitchFamily="18" charset="0"/>
              </a:rPr>
              <a:t> applications. [9]</a:t>
            </a:r>
          </a:p>
          <a:p>
            <a:pPr marL="171450" indent="-1714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AU" sz="1600" kern="0" dirty="0">
                <a:ea typeface="Times New Roman" panose="02020603050405020304" pitchFamily="18" charset="0"/>
                <a:cs typeface="Times New Roman" panose="02020603050405020304" pitchFamily="18" charset="0"/>
              </a:rPr>
              <a:t>Transformer models offer better performance in situations where long-range dependencies are crucial. [27]</a:t>
            </a:r>
          </a:p>
          <a:p>
            <a:pPr marL="171450" indent="-1714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AU" sz="1200" kern="0" dirty="0"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28632" lvl="1" indent="-1714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AU" sz="1200" kern="0" dirty="0" smtClean="0"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082974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375EC53-513E-EBBD-3AEB-166FE8CFB6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293627" cy="1325563"/>
          </a:xfrm>
        </p:spPr>
        <p:txBody>
          <a:bodyPr>
            <a:noAutofit/>
          </a:bodyPr>
          <a:lstStyle/>
          <a:p>
            <a:pPr algn="ctr"/>
            <a:r>
              <a:rPr lang="en-AU" sz="4000" dirty="0">
                <a:latin typeface="+mj-lt"/>
              </a:rPr>
              <a:t/>
            </a:r>
            <a:br>
              <a:rPr lang="en-AU" sz="4000" dirty="0">
                <a:latin typeface="+mj-lt"/>
              </a:rPr>
            </a:br>
            <a:r>
              <a:rPr lang="en-AU" sz="4000" dirty="0">
                <a:latin typeface="+mj-lt"/>
              </a:rPr>
              <a:t>Literature Review</a:t>
            </a:r>
            <a:br>
              <a:rPr lang="en-AU" sz="4000" dirty="0">
                <a:latin typeface="+mj-lt"/>
              </a:rPr>
            </a:br>
            <a:endParaRPr lang="en-AU" sz="4000" dirty="0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9B85831-8050-CB68-3F7A-7C8B4220E80B}"/>
              </a:ext>
            </a:extLst>
          </p:cNvPr>
          <p:cNvSpPr txBox="1"/>
          <p:nvPr/>
        </p:nvSpPr>
        <p:spPr>
          <a:xfrm>
            <a:off x="158044" y="2235202"/>
            <a:ext cx="11130845" cy="1237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AU" sz="1600" b="1" kern="0" dirty="0">
                <a:ea typeface="Times New Roman" panose="02020603050405020304" pitchFamily="18" charset="0"/>
                <a:cs typeface="Times New Roman" panose="02020603050405020304" pitchFamily="18" charset="0"/>
              </a:rPr>
              <a:t>Research Objectives:</a:t>
            </a:r>
          </a:p>
          <a:p>
            <a:pPr marL="171450" indent="-1714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AU" sz="1600" b="1" kern="0" dirty="0">
                <a:ea typeface="Times New Roman" panose="02020603050405020304" pitchFamily="18" charset="0"/>
                <a:cs typeface="Times New Roman" panose="02020603050405020304" pitchFamily="18" charset="0"/>
              </a:rPr>
              <a:t>My research addresses these gaps by evaluating the impact of FDIA on various DL models used in </a:t>
            </a:r>
            <a:r>
              <a:rPr lang="en-AU" sz="1600" b="1" kern="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PdM</a:t>
            </a:r>
            <a:r>
              <a:rPr lang="en-AU" sz="1600" b="1" kern="0" dirty="0">
                <a:ea typeface="Times New Roman" panose="02020603050405020304" pitchFamily="18" charset="0"/>
                <a:cs typeface="Times New Roman" panose="02020603050405020304" pitchFamily="18" charset="0"/>
              </a:rPr>
              <a:t> systems for predicting the RUL of turbofan engines using NASA's C-MAPSS dataset. The goal is to propose a cybersecurity framework that enhances the resilience of </a:t>
            </a:r>
            <a:r>
              <a:rPr lang="en-AU" sz="1600" b="1" kern="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PdM</a:t>
            </a:r>
            <a:r>
              <a:rPr lang="en-AU" sz="1600" b="1" kern="0" dirty="0">
                <a:ea typeface="Times New Roman" panose="02020603050405020304" pitchFamily="18" charset="0"/>
                <a:cs typeface="Times New Roman" panose="02020603050405020304" pitchFamily="18" charset="0"/>
              </a:rPr>
              <a:t> systems against FDIA attacks.</a:t>
            </a:r>
          </a:p>
        </p:txBody>
      </p:sp>
    </p:spTree>
    <p:extLst>
      <p:ext uri="{BB962C8B-B14F-4D97-AF65-F5344CB8AC3E}">
        <p14:creationId xmlns:p14="http://schemas.microsoft.com/office/powerpoint/2010/main" val="13118332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375EC53-513E-EBBD-3AEB-166FE8CFB6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293627" cy="1325563"/>
          </a:xfrm>
        </p:spPr>
        <p:txBody>
          <a:bodyPr>
            <a:noAutofit/>
          </a:bodyPr>
          <a:lstStyle/>
          <a:p>
            <a:pPr algn="ctr"/>
            <a:r>
              <a:rPr lang="en-AU" sz="4000" dirty="0">
                <a:latin typeface="+mj-lt"/>
              </a:rPr>
              <a:t/>
            </a:r>
            <a:br>
              <a:rPr lang="en-AU" sz="4000" dirty="0">
                <a:latin typeface="+mj-lt"/>
              </a:rPr>
            </a:br>
            <a:r>
              <a:rPr lang="en-AU" sz="4000" dirty="0">
                <a:latin typeface="+mj-lt"/>
              </a:rPr>
              <a:t>Methodology </a:t>
            </a:r>
            <a:br>
              <a:rPr lang="en-AU" sz="4000" dirty="0">
                <a:latin typeface="+mj-lt"/>
              </a:rPr>
            </a:br>
            <a:endParaRPr lang="en-AU" sz="4000" dirty="0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9B85831-8050-CB68-3F7A-7C8B4220E80B}"/>
              </a:ext>
            </a:extLst>
          </p:cNvPr>
          <p:cNvSpPr txBox="1"/>
          <p:nvPr/>
        </p:nvSpPr>
        <p:spPr>
          <a:xfrm>
            <a:off x="93978" y="2275971"/>
            <a:ext cx="1113084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cs typeface="Times New Roman" panose="02020603050405020304" pitchFamily="18" charset="0"/>
              </a:rPr>
              <a:t>Model selection and training:</a:t>
            </a:r>
          </a:p>
          <a:p>
            <a:r>
              <a:rPr lang="en-US" sz="1600" dirty="0">
                <a:cs typeface="Times New Roman" panose="02020603050405020304" pitchFamily="18" charset="0"/>
              </a:rPr>
              <a:t>Selected models: CNN, RNN, LSTM, GRU, and Transformers for their capabilities in handling time series data.</a:t>
            </a:r>
          </a:p>
          <a:p>
            <a:r>
              <a:rPr lang="en-US" sz="1600" dirty="0">
                <a:cs typeface="Times New Roman" panose="02020603050405020304" pitchFamily="18" charset="0"/>
              </a:rPr>
              <a:t>Working on also deploying explainable AI platform to detect and explain attack data in conjunction with PHD student </a:t>
            </a:r>
            <a:r>
              <a:rPr lang="en-US" sz="1600" dirty="0" err="1">
                <a:cs typeface="Times New Roman" panose="02020603050405020304" pitchFamily="18" charset="0"/>
              </a:rPr>
              <a:t>Alaa</a:t>
            </a:r>
            <a:r>
              <a:rPr lang="en-US" sz="1600" dirty="0"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cs typeface="Times New Roman" panose="02020603050405020304" pitchFamily="18" charset="0"/>
              </a:rPr>
              <a:t>Selim</a:t>
            </a:r>
            <a:r>
              <a:rPr lang="en-US" sz="1600" dirty="0">
                <a:cs typeface="Times New Roman" panose="02020603050405020304" pitchFamily="18" charset="0"/>
              </a:rPr>
              <a:t>.</a:t>
            </a:r>
          </a:p>
          <a:p>
            <a:r>
              <a:rPr lang="en-US" sz="1600" b="1" dirty="0">
                <a:cs typeface="Times New Roman" panose="02020603050405020304" pitchFamily="18" charset="0"/>
              </a:rPr>
              <a:t>Data preparation:</a:t>
            </a:r>
          </a:p>
          <a:p>
            <a:r>
              <a:rPr lang="en-US" sz="1600" dirty="0">
                <a:cs typeface="Times New Roman" panose="02020603050405020304" pitchFamily="18" charset="0"/>
              </a:rPr>
              <a:t>Key steps: normalization, feature engineering, and handling missing values.</a:t>
            </a:r>
          </a:p>
          <a:p>
            <a:r>
              <a:rPr lang="en-US" sz="1600" dirty="0">
                <a:cs typeface="Times New Roman" panose="02020603050405020304" pitchFamily="18" charset="0"/>
              </a:rPr>
              <a:t>Possible data generation via creation of our own model in conjunction with </a:t>
            </a:r>
            <a:r>
              <a:rPr lang="en-US" sz="1600" dirty="0" err="1">
                <a:cs typeface="Times New Roman" panose="02020603050405020304" pitchFamily="18" charset="0"/>
              </a:rPr>
              <a:t>Alaa</a:t>
            </a:r>
            <a:r>
              <a:rPr lang="en-US" sz="1600" dirty="0">
                <a:cs typeface="Times New Roman" panose="02020603050405020304" pitchFamily="18" charset="0"/>
              </a:rPr>
              <a:t> </a:t>
            </a:r>
            <a:r>
              <a:rPr lang="en-US" sz="1600" dirty="0" err="1" smtClean="0">
                <a:cs typeface="Times New Roman" panose="02020603050405020304" pitchFamily="18" charset="0"/>
              </a:rPr>
              <a:t>Selim</a:t>
            </a:r>
            <a:endParaRPr lang="en-US" sz="1600" dirty="0"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00707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375EC53-513E-EBBD-3AEB-166FE8CFB6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293627" cy="1325563"/>
          </a:xfrm>
        </p:spPr>
        <p:txBody>
          <a:bodyPr>
            <a:noAutofit/>
          </a:bodyPr>
          <a:lstStyle/>
          <a:p>
            <a:pPr algn="ctr"/>
            <a:r>
              <a:rPr lang="en-AU" sz="4000" dirty="0">
                <a:latin typeface="+mj-lt"/>
              </a:rPr>
              <a:t/>
            </a:r>
            <a:br>
              <a:rPr lang="en-AU" sz="4000" dirty="0">
                <a:latin typeface="+mj-lt"/>
              </a:rPr>
            </a:br>
            <a:r>
              <a:rPr lang="en-AU" sz="4000" dirty="0">
                <a:latin typeface="+mj-lt"/>
              </a:rPr>
              <a:t>Methodology </a:t>
            </a:r>
            <a:br>
              <a:rPr lang="en-AU" sz="4000" dirty="0">
                <a:latin typeface="+mj-lt"/>
              </a:rPr>
            </a:br>
            <a:endParaRPr lang="en-AU" sz="4000" dirty="0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9B85831-8050-CB68-3F7A-7C8B4220E80B}"/>
              </a:ext>
            </a:extLst>
          </p:cNvPr>
          <p:cNvSpPr txBox="1"/>
          <p:nvPr/>
        </p:nvSpPr>
        <p:spPr>
          <a:xfrm>
            <a:off x="158044" y="1664430"/>
            <a:ext cx="1113084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cs typeface="Times New Roman" panose="02020603050405020304" pitchFamily="18" charset="0"/>
              </a:rPr>
              <a:t>Implementation </a:t>
            </a:r>
            <a:r>
              <a:rPr lang="en-US" sz="1600" b="1" dirty="0">
                <a:cs typeface="Times New Roman" panose="02020603050405020304" pitchFamily="18" charset="0"/>
              </a:rPr>
              <a:t>of advanced models:</a:t>
            </a:r>
          </a:p>
          <a:p>
            <a:r>
              <a:rPr lang="en-US" sz="1600" dirty="0">
                <a:cs typeface="Times New Roman" panose="02020603050405020304" pitchFamily="18" charset="0"/>
              </a:rPr>
              <a:t>CNN for spatial hierarchies, LSTM and GRU for long-term dependencies, RNN for sequential data processing, Transformers for long-range interactions.</a:t>
            </a:r>
          </a:p>
          <a:p>
            <a:r>
              <a:rPr lang="en-US" sz="1600" b="1" dirty="0">
                <a:cs typeface="Times New Roman" panose="02020603050405020304" pitchFamily="18" charset="0"/>
              </a:rPr>
              <a:t>FDIA attack simulation:</a:t>
            </a:r>
          </a:p>
          <a:p>
            <a:r>
              <a:rPr lang="en-US" sz="1600" dirty="0">
                <a:cs typeface="Times New Roman" panose="02020603050405020304" pitchFamily="18" charset="0"/>
              </a:rPr>
              <a:t>Simulate models under normal and FDIA attack scenarios.</a:t>
            </a:r>
          </a:p>
          <a:p>
            <a:r>
              <a:rPr lang="en-US" sz="1600" b="1" dirty="0">
                <a:cs typeface="Times New Roman" panose="02020603050405020304" pitchFamily="18" charset="0"/>
              </a:rPr>
              <a:t>Performance evaluation:</a:t>
            </a:r>
          </a:p>
          <a:p>
            <a:r>
              <a:rPr lang="en-US" sz="1600" dirty="0">
                <a:cs typeface="Times New Roman" panose="02020603050405020304" pitchFamily="18" charset="0"/>
              </a:rPr>
              <a:t>Metrics: RMSE, MSE, accuracy to RUL.</a:t>
            </a:r>
          </a:p>
          <a:p>
            <a:r>
              <a:rPr lang="en-US" sz="1600" dirty="0">
                <a:cs typeface="Times New Roman" panose="02020603050405020304" pitchFamily="18" charset="0"/>
              </a:rPr>
              <a:t>Resilience tests for robustness comparison</a:t>
            </a:r>
            <a:r>
              <a:rPr lang="en-US" sz="1600" dirty="0" smtClean="0">
                <a:cs typeface="Times New Roman" panose="02020603050405020304" pitchFamily="18" charset="0"/>
              </a:rPr>
              <a:t>.</a:t>
            </a:r>
            <a:endParaRPr lang="en-US" sz="1600" dirty="0"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62731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375EC53-513E-EBBD-3AEB-166FE8CFB6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293627" cy="1325563"/>
          </a:xfrm>
        </p:spPr>
        <p:txBody>
          <a:bodyPr>
            <a:noAutofit/>
          </a:bodyPr>
          <a:lstStyle/>
          <a:p>
            <a:pPr algn="ctr"/>
            <a:r>
              <a:rPr lang="en-AU" sz="4000" dirty="0">
                <a:latin typeface="+mj-lt"/>
              </a:rPr>
              <a:t/>
            </a:r>
            <a:br>
              <a:rPr lang="en-AU" sz="4000" dirty="0">
                <a:latin typeface="+mj-lt"/>
              </a:rPr>
            </a:br>
            <a:r>
              <a:rPr lang="en-AU" sz="4000" dirty="0">
                <a:latin typeface="+mj-lt"/>
              </a:rPr>
              <a:t>Methodology </a:t>
            </a:r>
            <a:br>
              <a:rPr lang="en-AU" sz="4000" dirty="0">
                <a:latin typeface="+mj-lt"/>
              </a:rPr>
            </a:br>
            <a:endParaRPr lang="en-AU" sz="4000" dirty="0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9B85831-8050-CB68-3F7A-7C8B4220E80B}"/>
              </a:ext>
            </a:extLst>
          </p:cNvPr>
          <p:cNvSpPr txBox="1"/>
          <p:nvPr/>
        </p:nvSpPr>
        <p:spPr>
          <a:xfrm>
            <a:off x="292001" y="1408165"/>
            <a:ext cx="1113084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cs typeface="Times New Roman" panose="02020603050405020304" pitchFamily="18" charset="0"/>
              </a:rPr>
              <a:t>Iterative </a:t>
            </a:r>
            <a:r>
              <a:rPr lang="en-US" sz="1600" b="1" dirty="0">
                <a:cs typeface="Times New Roman" panose="02020603050405020304" pitchFamily="18" charset="0"/>
              </a:rPr>
              <a:t>improvement and feedback:</a:t>
            </a:r>
          </a:p>
          <a:p>
            <a:r>
              <a:rPr lang="en-US" sz="1600" dirty="0">
                <a:cs typeface="Times New Roman" panose="02020603050405020304" pitchFamily="18" charset="0"/>
              </a:rPr>
              <a:t>Focus on optimization and refinement of algorithms.</a:t>
            </a:r>
          </a:p>
          <a:p>
            <a:r>
              <a:rPr lang="en-US" sz="1600" dirty="0">
                <a:cs typeface="Times New Roman" panose="02020603050405020304" pitchFamily="18" charset="0"/>
              </a:rPr>
              <a:t>Continuous feedback loop for improvements.</a:t>
            </a:r>
          </a:p>
          <a:p>
            <a:r>
              <a:rPr lang="en-US" sz="1600" b="1" dirty="0">
                <a:cs typeface="Times New Roman" panose="02020603050405020304" pitchFamily="18" charset="0"/>
              </a:rPr>
              <a:t>Drafting recommendations and framework:</a:t>
            </a:r>
          </a:p>
          <a:p>
            <a:r>
              <a:rPr lang="en-US" sz="1600" dirty="0">
                <a:cs typeface="Times New Roman" panose="02020603050405020304" pitchFamily="18" charset="0"/>
              </a:rPr>
              <a:t>Develop recommendations for enhancing </a:t>
            </a:r>
            <a:r>
              <a:rPr lang="en-US" sz="1600" dirty="0" err="1">
                <a:cs typeface="Times New Roman" panose="02020603050405020304" pitchFamily="18" charset="0"/>
              </a:rPr>
              <a:t>PdM</a:t>
            </a:r>
            <a:r>
              <a:rPr lang="en-US" sz="1600" dirty="0">
                <a:cs typeface="Times New Roman" panose="02020603050405020304" pitchFamily="18" charset="0"/>
              </a:rPr>
              <a:t> systems.</a:t>
            </a:r>
          </a:p>
          <a:p>
            <a:r>
              <a:rPr lang="en-US" sz="1600" dirty="0">
                <a:cs typeface="Times New Roman" panose="02020603050405020304" pitchFamily="18" charset="0"/>
              </a:rPr>
              <a:t>Draft a preliminary cybersecurity framework.</a:t>
            </a:r>
          </a:p>
        </p:txBody>
      </p:sp>
    </p:spTree>
    <p:extLst>
      <p:ext uri="{BB962C8B-B14F-4D97-AF65-F5344CB8AC3E}">
        <p14:creationId xmlns:p14="http://schemas.microsoft.com/office/powerpoint/2010/main" val="30450743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16x9" id="{CC66B91E-972B-7B4B-8565-8EB85E9135F6}" vid="{278AC3A6-6A78-D247-9E2D-EA42451F1449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16x9" id="{CC66B91E-972B-7B4B-8565-8EB85E9135F6}" vid="{687172CE-E903-FC4B-ADCC-4FFB1F740EC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4646</TotalTime>
  <Words>838</Words>
  <Application>Microsoft Office PowerPoint</Application>
  <PresentationFormat>Widescreen</PresentationFormat>
  <Paragraphs>99</Paragraphs>
  <Slides>13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Calibri</vt:lpstr>
      <vt:lpstr>Calibri Light</vt:lpstr>
      <vt:lpstr>Roboto</vt:lpstr>
      <vt:lpstr>Times New Roman</vt:lpstr>
      <vt:lpstr>Office Theme</vt:lpstr>
      <vt:lpstr>Custom Design</vt:lpstr>
      <vt:lpstr>False Data Injection Attacks on the Internet of Things and Deep Learning Enabled Analytics</vt:lpstr>
      <vt:lpstr> Research Plan and Objectives </vt:lpstr>
      <vt:lpstr> Research Plan and Objectives </vt:lpstr>
      <vt:lpstr> Literature Review </vt:lpstr>
      <vt:lpstr> Literature Review </vt:lpstr>
      <vt:lpstr> Literature Review </vt:lpstr>
      <vt:lpstr> Methodology  </vt:lpstr>
      <vt:lpstr> Methodology  </vt:lpstr>
      <vt:lpstr> Methodology  </vt:lpstr>
      <vt:lpstr>PowerPoint Presentation</vt:lpstr>
      <vt:lpstr>PowerPoint Presentation</vt:lpstr>
      <vt:lpstr>Timeline and Approach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Ricardo Banos</dc:creator>
  <cp:lastModifiedBy>Faure, Harrison MR 1</cp:lastModifiedBy>
  <cp:revision>29</cp:revision>
  <dcterms:created xsi:type="dcterms:W3CDTF">2020-05-08T01:27:25Z</dcterms:created>
  <dcterms:modified xsi:type="dcterms:W3CDTF">2024-05-28T16:06:46Z</dcterms:modified>
</cp:coreProperties>
</file>

<file path=docProps/thumbnail.jpeg>
</file>